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801600" cy="9601200" type="A3"/>
  <p:notesSz cx="10234295" cy="1466215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AAE5"/>
    <a:srgbClr val="D45500"/>
    <a:srgbClr val="8C1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25" autoAdjust="0"/>
  </p:normalViewPr>
  <p:slideViewPr>
    <p:cSldViewPr>
      <p:cViewPr varScale="1">
        <p:scale>
          <a:sx n="61" d="100"/>
          <a:sy n="61" d="100"/>
        </p:scale>
        <p:origin x="1872" y="10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4434861" cy="7356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5797066" y="0"/>
            <a:ext cx="4434861" cy="7356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718503" y="1832769"/>
            <a:ext cx="8797290" cy="494847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1023430" y="7056160"/>
            <a:ext cx="8187436" cy="57732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13926498"/>
            <a:ext cx="4434861" cy="7356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5797066" y="13926498"/>
            <a:ext cx="4434861" cy="7356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D97CD-1068-45C6-9113-B0BE99581B94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30489-C4A5-473B-B0EB-4E82F9367638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9282113" y="384175"/>
            <a:ext cx="2879725" cy="8193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39763" y="384175"/>
            <a:ext cx="8489950" cy="8193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5F680-8058-4625-8053-A8708865228F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99D47-5FA5-4AB9-8887-4AF58D8CE8D5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63911-552C-4073-828D-82CEA4B4B406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39763" y="2239963"/>
            <a:ext cx="5684837" cy="6337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89832-F260-4DD9-824C-AEDDC1DE4A59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7C907-2F42-47F8-A9B3-283C50579574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34BB9-B94D-4769-A6A0-5CED4DA4D578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3268A-6E84-4C1C-AE9E-B9362E91BA1F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83E8E-61CE-43B9-8F73-4AAE43C5D8EC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C6E38-8E1D-4F4C-AFE9-988D96B79AAC}" type="slidenum">
              <a:rPr lang="pt-PT"/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false" compatLnSpc="true"/>
          <a:lstStyle/>
          <a:p>
            <a:pPr lvl="0"/>
            <a:r>
              <a:rPr lang="pt-PT"/>
              <a:t>Clique para editar o estilo do título</a:t>
            </a:r>
            <a:endParaRPr lang="pt-PT"/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false" compatLnSpc="true"/>
          <a:lstStyle/>
          <a:p>
            <a:pPr lvl="0"/>
            <a:r>
              <a:rPr lang="pt-PT"/>
              <a:t>Clique para editar os estilos de texto do modelo global</a:t>
            </a:r>
            <a:endParaRPr lang="pt-PT"/>
          </a:p>
          <a:p>
            <a:pPr lvl="1"/>
            <a:r>
              <a:rPr lang="pt-PT"/>
              <a:t>Segundo nível</a:t>
            </a:r>
            <a:endParaRPr lang="pt-PT"/>
          </a:p>
          <a:p>
            <a:pPr lvl="2"/>
            <a:r>
              <a:rPr lang="pt-PT"/>
              <a:t>Terceiro nível</a:t>
            </a:r>
            <a:endParaRPr lang="pt-PT"/>
          </a:p>
          <a:p>
            <a:pPr lvl="3"/>
            <a:r>
              <a:rPr lang="pt-PT"/>
              <a:t>Quarto nível</a:t>
            </a:r>
            <a:endParaRPr lang="pt-PT"/>
          </a:p>
          <a:p>
            <a:pPr lvl="4"/>
            <a:r>
              <a:rPr lang="pt-PT"/>
              <a:t>Quinto nível</a:t>
            </a:r>
            <a:endParaRPr lang="pt-PT"/>
          </a:p>
        </p:txBody>
      </p:sp>
      <p:sp>
        <p:nvSpPr>
          <p:cNvPr id="102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6397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false" compatLnSpc="true"/>
          <a:lstStyle>
            <a:lvl1pPr defTabSz="1279525" eaLnBrk="1" hangingPunct="1">
              <a:defRPr sz="2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4373563" y="8743950"/>
            <a:ext cx="40544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false" compatLnSpc="true"/>
          <a:lstStyle>
            <a:lvl1pPr algn="ctr" defTabSz="1279525" eaLnBrk="1" hangingPunct="1">
              <a:defRPr sz="2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91741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false" compatLnSpc="true"/>
          <a:lstStyle>
            <a:lvl1pPr algn="r" defTabSz="1279525" eaLnBrk="1" hangingPunct="1">
              <a:defRPr sz="2000"/>
            </a:lvl1pPr>
          </a:lstStyle>
          <a:p>
            <a:fld id="{51CA60E0-F2FF-449D-85DD-3A02855D33A4}" type="slidenum">
              <a:rPr lang="pt-PT"/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79525" rtl="0" eaLnBrk="0" fontAlgn="base" hangingPunct="0">
        <a:spcBef>
          <a:spcPct val="20000"/>
        </a:spcBef>
        <a:spcAft>
          <a:spcPct val="0"/>
        </a:spcAft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67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19405" algn="l" defTabSz="1279525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405" algn="l" defTabSz="1279525" rtl="0" eaLnBrk="0" fontAlgn="base" hangingPunct="0">
        <a:spcBef>
          <a:spcPct val="20000"/>
        </a:spcBef>
        <a:spcAft>
          <a:spcPct val="0"/>
        </a:spcAft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7.png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GBoardReport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2646045" y="6569075"/>
            <a:ext cx="4011295" cy="24384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 bwMode="auto">
          <a:xfrm flipH="true">
            <a:off x="5680720" y="-1"/>
            <a:ext cx="7120880" cy="1136400"/>
          </a:xfrm>
          <a:prstGeom prst="rect">
            <a:avLst/>
          </a:prstGeom>
          <a:gradFill flip="none" rotWithShape="true">
            <a:gsLst>
              <a:gs pos="60000">
                <a:srgbClr val="1FAAE5"/>
              </a:gs>
              <a:gs pos="0">
                <a:schemeClr val="bg1"/>
              </a:gs>
            </a:gsLst>
            <a:lin ang="10800000" scaled="true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false" compatLnSpc="true"/>
          <a:lstStyle/>
          <a:p>
            <a:pPr marL="0" marR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500" b="0" i="0" u="none" strike="noStrike" cap="none" normalizeH="0" baseline="0" dirty="0">
              <a:ln>
                <a:noFill/>
              </a:ln>
              <a:solidFill>
                <a:srgbClr val="1FAAE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true"/>
          </p:cNvSpPr>
          <p:nvPr>
            <p:ph type="title"/>
          </p:nvPr>
        </p:nvSpPr>
        <p:spPr>
          <a:xfrm>
            <a:off x="1288232" y="1136399"/>
            <a:ext cx="3024336" cy="375600"/>
          </a:xfrm>
        </p:spPr>
        <p:txBody>
          <a:bodyPr/>
          <a:lstStyle/>
          <a:p>
            <a:r>
              <a:rPr lang="pt-P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escola superior de tecnologia e gestão</a:t>
            </a:r>
            <a:br>
              <a:rPr lang="pt-P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pt-PT" sz="1200" dirty="0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72608" cy="1136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true" noChangeArrowheads="true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9497144" y="19895"/>
            <a:ext cx="3304456" cy="922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 Escola Superior de Tecnologia e Gestão de Leiria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 Escola Superior de Tecnologia e Gestão de Leiria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 Escola Superior de Tecnologia e Gestão de Leiria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460375" y="168275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utopsy-integration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955" y="4384040"/>
            <a:ext cx="6544310" cy="4730115"/>
          </a:xfrm>
          <a:prstGeom prst="rect">
            <a:avLst/>
          </a:prstGeom>
        </p:spPr>
      </p:pic>
      <p:sp>
        <p:nvSpPr>
          <p:cNvPr id="4" name="Text Box 3"/>
          <p:cNvSpPr txBox="true"/>
          <p:nvPr/>
        </p:nvSpPr>
        <p:spPr>
          <a:xfrm>
            <a:off x="5969000" y="1299845"/>
            <a:ext cx="654367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" altLang="en-US"/>
              <a:t>GBoard Forensic Analyzer with Autopsy </a:t>
            </a:r>
            <a:r>
              <a:rPr lang="" altLang="en-US" sz="2000"/>
              <a:t>GBoard4A</a:t>
            </a:r>
            <a:endParaRPr lang="" altLang="en-US" sz="2000"/>
          </a:p>
        </p:txBody>
      </p:sp>
      <p:sp>
        <p:nvSpPr>
          <p:cNvPr id="5" name="Text Box 4"/>
          <p:cNvSpPr txBox="true"/>
          <p:nvPr/>
        </p:nvSpPr>
        <p:spPr>
          <a:xfrm>
            <a:off x="8378190" y="9114155"/>
            <a:ext cx="44234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r"/>
            <a:r>
              <a:rPr lang="en-US" sz="1200" b="1"/>
              <a:t>Authors</a:t>
            </a:r>
            <a:r>
              <a:rPr lang="en-US" sz="1200"/>
              <a:t>: João Lourenço, Luís Ferreira</a:t>
            </a:r>
            <a:endParaRPr lang="en-US" sz="1200"/>
          </a:p>
          <a:p>
            <a:pPr algn="r"/>
            <a:r>
              <a:rPr lang="en-US" sz="1200" b="1"/>
              <a:t>Mentors</a:t>
            </a:r>
            <a:r>
              <a:rPr lang="en-US" sz="1200"/>
              <a:t>: Miguel Negrão, Miguel Frade, Patrício Domingues</a:t>
            </a:r>
            <a:endParaRPr lang="en-US" sz="1200"/>
          </a:p>
        </p:txBody>
      </p:sp>
      <p:sp>
        <p:nvSpPr>
          <p:cNvPr id="8" name="Text Box 7"/>
          <p:cNvSpPr txBox="true"/>
          <p:nvPr/>
        </p:nvSpPr>
        <p:spPr>
          <a:xfrm>
            <a:off x="155575" y="1511935"/>
            <a:ext cx="5828665" cy="23710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" altLang="en-US" sz="1600" b="1"/>
              <a:t>What is Google Keyboard ?</a:t>
            </a:r>
            <a:endParaRPr lang="en-US" sz="1600"/>
          </a:p>
          <a:p>
            <a:r>
              <a:rPr lang="en-US" sz="1600"/>
              <a:t>Google Keyboard (GBoard) is the most popular virtual keyboard application developed by Google targeting mobile devices. The main features are:</a:t>
            </a: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Clipboard management</a:t>
            </a: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Smart suggestions</a:t>
            </a: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Multilingual support</a:t>
            </a: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Personal Dictionary</a:t>
            </a: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Expressions suggestions</a:t>
            </a:r>
            <a:endParaRPr lang="en-US" sz="1600"/>
          </a:p>
        </p:txBody>
      </p:sp>
      <p:pic>
        <p:nvPicPr>
          <p:cNvPr id="10" name="Picture 9" descr="GboardScreenshot (1)"/>
          <p:cNvPicPr>
            <a:picLocks noChangeAspect="true"/>
          </p:cNvPicPr>
          <p:nvPr/>
        </p:nvPicPr>
        <p:blipFill>
          <a:blip r:embed="rId6"/>
          <a:srcRect b="6970"/>
          <a:stretch>
            <a:fillRect/>
          </a:stretch>
        </p:blipFill>
        <p:spPr>
          <a:xfrm>
            <a:off x="3324860" y="2543810"/>
            <a:ext cx="2474595" cy="1720215"/>
          </a:xfrm>
          <a:prstGeom prst="rect">
            <a:avLst/>
          </a:prstGeom>
        </p:spPr>
      </p:pic>
      <p:sp>
        <p:nvSpPr>
          <p:cNvPr id="11" name="Text Box 10"/>
          <p:cNvSpPr txBox="true"/>
          <p:nvPr/>
        </p:nvSpPr>
        <p:spPr>
          <a:xfrm>
            <a:off x="6071235" y="2083435"/>
            <a:ext cx="6339840" cy="1878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" altLang="en-US" sz="1600" b="1"/>
              <a:t>Main goals of this project:</a:t>
            </a: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Analyze and explore GBoard components and functionalities on an Android system</a:t>
            </a: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Identify the artifacts created by using GBoard on an Android system</a:t>
            </a: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Development and integration of various technologies to facilitate investigation of forensic cases</a:t>
            </a:r>
            <a:endParaRPr lang="" altLang="en-US" sz="1600"/>
          </a:p>
        </p:txBody>
      </p:sp>
      <p:sp>
        <p:nvSpPr>
          <p:cNvPr id="12" name="Text Box 11"/>
          <p:cNvSpPr txBox="true"/>
          <p:nvPr/>
        </p:nvSpPr>
        <p:spPr>
          <a:xfrm>
            <a:off x="6071235" y="4046855"/>
            <a:ext cx="229425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" altLang="en-US" sz="1600" b="1"/>
              <a:t>Application structure:</a:t>
            </a:r>
            <a:endParaRPr lang="" altLang="en-US" sz="1600" b="1"/>
          </a:p>
        </p:txBody>
      </p:sp>
      <p:pic>
        <p:nvPicPr>
          <p:cNvPr id="13" name="Picture 12" descr="AutopsyIngestModulePoster"/>
          <p:cNvPicPr>
            <a:picLocks noChangeAspect="true"/>
          </p:cNvPicPr>
          <p:nvPr/>
        </p:nvPicPr>
        <p:blipFill>
          <a:blip r:embed="rId7"/>
          <a:srcRect l="13403" t="14300" r="5599"/>
          <a:stretch>
            <a:fillRect/>
          </a:stretch>
        </p:blipFill>
        <p:spPr>
          <a:xfrm>
            <a:off x="128270" y="4656455"/>
            <a:ext cx="3196590" cy="1617345"/>
          </a:xfrm>
          <a:prstGeom prst="rect">
            <a:avLst/>
          </a:prstGeom>
        </p:spPr>
      </p:pic>
      <p:sp>
        <p:nvSpPr>
          <p:cNvPr id="15" name="Text Box 14"/>
          <p:cNvSpPr txBox="true"/>
          <p:nvPr/>
        </p:nvSpPr>
        <p:spPr>
          <a:xfrm>
            <a:off x="3324860" y="4804410"/>
            <a:ext cx="302514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600" b="1"/>
              <a:t>Ingest Data Source Module</a:t>
            </a:r>
            <a:r>
              <a:rPr lang="" altLang="en-US" sz="1600" b="1"/>
              <a:t>:</a:t>
            </a:r>
            <a:r>
              <a:rPr lang="en-US" sz="1600"/>
              <a:t> Autopsy module that integrates the extracted content gathered from the standalone application.</a:t>
            </a:r>
            <a:endParaRPr lang="en-US" sz="1600"/>
          </a:p>
        </p:txBody>
      </p:sp>
      <p:sp>
        <p:nvSpPr>
          <p:cNvPr id="16" name="Text Box 15"/>
          <p:cNvSpPr txBox="true"/>
          <p:nvPr/>
        </p:nvSpPr>
        <p:spPr>
          <a:xfrm>
            <a:off x="128270" y="6932930"/>
            <a:ext cx="25400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600" b="1"/>
              <a:t>General Report Module</a:t>
            </a:r>
            <a:r>
              <a:rPr lang="" altLang="en-US" sz="1600" b="1"/>
              <a:t>:</a:t>
            </a:r>
            <a:endParaRPr lang="en-US" sz="1600"/>
          </a:p>
          <a:p>
            <a:r>
              <a:rPr lang="en-US" sz="1600"/>
              <a:t>Autopsy module that easily generates a</a:t>
            </a:r>
            <a:r>
              <a:rPr lang="" altLang="en-US" sz="1600"/>
              <a:t> HTML5 compatible and portable </a:t>
            </a:r>
            <a:r>
              <a:rPr lang="en-US" sz="1600"/>
              <a:t>report file</a:t>
            </a:r>
            <a:endParaRPr lang="" altLang="en-US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false" compatLnSpc="true"/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PT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false" compatLnSpc="true"/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PT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958</Words>
  <Application>WPS Presentation</Application>
  <PresentationFormat>Papel A3 (297x420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微软雅黑</vt:lpstr>
      <vt:lpstr>Arial Unicode MS</vt:lpstr>
      <vt:lpstr>Calibri</vt:lpstr>
      <vt:lpstr>Trebuchet MS</vt:lpstr>
      <vt:lpstr>Noto Sans CJK SC</vt:lpstr>
      <vt:lpstr>Times New Roman</vt:lpstr>
      <vt:lpstr>Modelo de apresentação predefinido</vt:lpstr>
      <vt:lpstr>escola superior de tecnologia e gestão </vt:lpstr>
    </vt:vector>
  </TitlesOfParts>
  <Company>ESTG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Proj2-RSSF-PeopleMonitor</dc:creator>
  <cp:lastModifiedBy>luis</cp:lastModifiedBy>
  <cp:revision>45</cp:revision>
  <cp:lastPrinted>2021-07-18T03:30:30Z</cp:lastPrinted>
  <dcterms:created xsi:type="dcterms:W3CDTF">2021-07-18T03:30:30Z</dcterms:created>
  <dcterms:modified xsi:type="dcterms:W3CDTF">2021-07-18T03:30:30Z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1033-11.1.0.10161</vt:lpwstr>
  </property>
</Properties>
</file>